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7" r:id="rId3"/>
    <p:sldId id="299" r:id="rId4"/>
    <p:sldId id="282" r:id="rId5"/>
    <p:sldId id="308" r:id="rId6"/>
    <p:sldId id="307" r:id="rId7"/>
    <p:sldId id="310" r:id="rId8"/>
    <p:sldId id="287" r:id="rId9"/>
    <p:sldId id="309" r:id="rId10"/>
    <p:sldId id="288" r:id="rId11"/>
    <p:sldId id="276" r:id="rId12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CC"/>
    <a:srgbClr val="0000FF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>
      <p:cViewPr>
        <p:scale>
          <a:sx n="70" d="100"/>
          <a:sy n="70" d="100"/>
        </p:scale>
        <p:origin x="-130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\Desktop\PC%202021\quadros%20relatorio%20de%20gestao%20202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\Desktop\PC%202021\quadros%20relatorio%20de%20gestao%20202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\Desktop\PC%202021\quadros%20relatorio%20de%20gestao%20202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\Desktop\PC%202021\quadros%20relatorio%20de%20gestao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sideWall>
      <c:spPr>
        <a:solidFill>
          <a:schemeClr val="accent1">
            <a:lumMod val="40000"/>
            <a:lumOff val="60000"/>
          </a:schemeClr>
        </a:solidFill>
      </c:spPr>
    </c:sideWall>
    <c:backWall>
      <c:spPr>
        <a:solidFill>
          <a:schemeClr val="accent1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5.2601367879202506E-2"/>
          <c:y val="5.0925925925925923E-2"/>
          <c:w val="0.93024824727077104"/>
          <c:h val="0.63190145343124104"/>
        </c:manualLayout>
      </c:layout>
      <c:bar3DChart>
        <c:barDir val="col"/>
        <c:grouping val="clustered"/>
        <c:ser>
          <c:idx val="0"/>
          <c:order val="0"/>
          <c:tx>
            <c:strRef>
              <c:f>'QUADRO 9 - PREV E ARREC POR NAT'!$B$6</c:f>
              <c:strCache>
                <c:ptCount val="1"/>
                <c:pt idx="0">
                  <c:v>PREVISÃO </c:v>
                </c:pt>
              </c:strCache>
            </c:strRef>
          </c:tx>
          <c:dLbls>
            <c:dLbl>
              <c:idx val="1"/>
              <c:layout>
                <c:manualLayout>
                  <c:x val="-1.0829693386894634E-2"/>
                  <c:y val="2.836290221721963E-2"/>
                </c:manualLayout>
              </c:layout>
              <c:showVal val="1"/>
            </c:dLbl>
            <c:dLbl>
              <c:idx val="4"/>
              <c:layout>
                <c:manualLayout>
                  <c:x val="3.0941981105413238E-2"/>
                  <c:y val="-3.545362777152454E-2"/>
                </c:manualLayout>
              </c:layout>
              <c:showVal val="1"/>
            </c:dLbl>
            <c:numFmt formatCode="#,##0.00" sourceLinked="0"/>
            <c:txPr>
              <a:bodyPr rot="-2700000"/>
              <a:lstStyle/>
              <a:p>
                <a:pPr>
                  <a:defRPr sz="1300" b="1">
                    <a:solidFill>
                      <a:srgbClr val="0033CC"/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'QUADRO 9 - PREV E ARREC POR NAT'!$A$8:$A$15</c:f>
              <c:strCache>
                <c:ptCount val="8"/>
                <c:pt idx="0">
                  <c:v>ART</c:v>
                </c:pt>
                <c:pt idx="1">
                  <c:v>ANUIDADES</c:v>
                </c:pt>
                <c:pt idx="2">
                  <c:v>PATRIMONIAL</c:v>
                </c:pt>
                <c:pt idx="3">
                  <c:v>SERVICOS</c:v>
                </c:pt>
                <c:pt idx="4">
                  <c:v>FINANCEIRAS </c:v>
                </c:pt>
                <c:pt idx="5">
                  <c:v>CONVÊNIOS</c:v>
                </c:pt>
                <c:pt idx="6">
                  <c:v>MULTA DE INFRAÇÃO/DIV ATIVA</c:v>
                </c:pt>
                <c:pt idx="7">
                  <c:v>RECEITA DE CAPITAL</c:v>
                </c:pt>
              </c:strCache>
            </c:strRef>
          </c:cat>
          <c:val>
            <c:numRef>
              <c:f>'QUADRO 9 - PREV E ARREC POR NAT'!$B$8:$B$15</c:f>
              <c:numCache>
                <c:formatCode>_-"R$"\ * #,##0.00_-;\-"R$"\ * #,##0.00_-;_-"R$"\ * "-"??_-;_-@_-</c:formatCode>
                <c:ptCount val="8"/>
                <c:pt idx="0">
                  <c:v>5925336.4000000004</c:v>
                </c:pt>
                <c:pt idx="1">
                  <c:v>18025996.16</c:v>
                </c:pt>
                <c:pt idx="2">
                  <c:v>0</c:v>
                </c:pt>
                <c:pt idx="3">
                  <c:v>891316.67</c:v>
                </c:pt>
                <c:pt idx="4">
                  <c:v>1181700</c:v>
                </c:pt>
                <c:pt idx="5">
                  <c:v>750000</c:v>
                </c:pt>
                <c:pt idx="6">
                  <c:v>405884.21</c:v>
                </c:pt>
                <c:pt idx="7">
                  <c:v>400000</c:v>
                </c:pt>
              </c:numCache>
            </c:numRef>
          </c:val>
        </c:ser>
        <c:ser>
          <c:idx val="1"/>
          <c:order val="1"/>
          <c:tx>
            <c:strRef>
              <c:f>'QUADRO 9 - PREV E ARREC POR NAT'!$C$6</c:f>
              <c:strCache>
                <c:ptCount val="1"/>
                <c:pt idx="0">
                  <c:v>ARRECADAÇÃO</c:v>
                </c:pt>
              </c:strCache>
            </c:strRef>
          </c:tx>
          <c:dLbls>
            <c:dLbl>
              <c:idx val="1"/>
              <c:layout>
                <c:manualLayout>
                  <c:x val="5.1054268823931846E-2"/>
                  <c:y val="-4.7271503695366056E-3"/>
                </c:manualLayout>
              </c:layout>
              <c:showVal val="1"/>
            </c:dLbl>
            <c:dLbl>
              <c:idx val="3"/>
              <c:layout>
                <c:manualLayout>
                  <c:x val="2.475358488433059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4.7960070713390521E-2"/>
                  <c:y val="2.3635751847683028E-3"/>
                </c:manualLayout>
              </c:layout>
              <c:showVal val="1"/>
            </c:dLbl>
            <c:dLbl>
              <c:idx val="6"/>
              <c:layout>
                <c:manualLayout>
                  <c:x val="3.403617921595456E-2"/>
                  <c:y val="-9.4543007390732112E-3"/>
                </c:manualLayout>
              </c:layout>
              <c:showVal val="1"/>
            </c:dLbl>
            <c:numFmt formatCode="#,##0.00" sourceLinked="0"/>
            <c:spPr>
              <a:noFill/>
            </c:spPr>
            <c:txPr>
              <a:bodyPr rot="-2700000"/>
              <a:lstStyle/>
              <a:p>
                <a:pPr>
                  <a:defRPr sz="13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'QUADRO 9 - PREV E ARREC POR NAT'!$A$8:$A$15</c:f>
              <c:strCache>
                <c:ptCount val="8"/>
                <c:pt idx="0">
                  <c:v>ART</c:v>
                </c:pt>
                <c:pt idx="1">
                  <c:v>ANUIDADES</c:v>
                </c:pt>
                <c:pt idx="2">
                  <c:v>PATRIMONIAL</c:v>
                </c:pt>
                <c:pt idx="3">
                  <c:v>SERVICOS</c:v>
                </c:pt>
                <c:pt idx="4">
                  <c:v>FINANCEIRAS </c:v>
                </c:pt>
                <c:pt idx="5">
                  <c:v>CONVÊNIOS</c:v>
                </c:pt>
                <c:pt idx="6">
                  <c:v>MULTA DE INFRAÇÃO/DIV ATIVA</c:v>
                </c:pt>
                <c:pt idx="7">
                  <c:v>RECEITA DE CAPITAL</c:v>
                </c:pt>
              </c:strCache>
            </c:strRef>
          </c:cat>
          <c:val>
            <c:numRef>
              <c:f>'QUADRO 9 - PREV E ARREC POR NAT'!$C$8:$C$15</c:f>
              <c:numCache>
                <c:formatCode>_-"R$"\ * #,##0.00_-;\-"R$"\ * #,##0.00_-;_-"R$"\ * "-"??_-;_-@_-</c:formatCode>
                <c:ptCount val="8"/>
                <c:pt idx="0">
                  <c:v>9372430.3800000008</c:v>
                </c:pt>
                <c:pt idx="1">
                  <c:v>13144871.789999999</c:v>
                </c:pt>
                <c:pt idx="2">
                  <c:v>0</c:v>
                </c:pt>
                <c:pt idx="3">
                  <c:v>1055053.02</c:v>
                </c:pt>
                <c:pt idx="4">
                  <c:v>2698572.03</c:v>
                </c:pt>
                <c:pt idx="5">
                  <c:v>345325.25</c:v>
                </c:pt>
                <c:pt idx="6">
                  <c:v>1116340.23</c:v>
                </c:pt>
                <c:pt idx="7">
                  <c:v>0</c:v>
                </c:pt>
              </c:numCache>
            </c:numRef>
          </c:val>
        </c:ser>
        <c:dLbls>
          <c:showVal val="1"/>
        </c:dLbls>
        <c:shape val="box"/>
        <c:axId val="56201984"/>
        <c:axId val="56306304"/>
        <c:axId val="0"/>
      </c:bar3DChart>
      <c:catAx>
        <c:axId val="56201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pt-BR"/>
          </a:p>
        </c:txPr>
        <c:crossAx val="56306304"/>
        <c:crosses val="autoZero"/>
        <c:auto val="1"/>
        <c:lblAlgn val="ctr"/>
        <c:lblOffset val="100"/>
      </c:catAx>
      <c:valAx>
        <c:axId val="56306304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tickLblPos val="none"/>
        <c:crossAx val="56201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83902568330612"/>
          <c:y val="7.9824633887787128E-2"/>
          <c:w val="0.13937121021640869"/>
          <c:h val="0.16184310294546514"/>
        </c:manualLayout>
      </c:layout>
      <c:txPr>
        <a:bodyPr/>
        <a:lstStyle/>
        <a:p>
          <a:pPr>
            <a:defRPr sz="1050"/>
          </a:pPr>
          <a:endParaRPr lang="pt-B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sideWall>
      <c:spPr>
        <a:solidFill>
          <a:srgbClr val="3891A7">
            <a:lumMod val="40000"/>
            <a:lumOff val="60000"/>
          </a:srgbClr>
        </a:solidFill>
      </c:spPr>
    </c:sideWall>
    <c:backWall>
      <c:spPr>
        <a:solidFill>
          <a:srgbClr val="3891A7">
            <a:lumMod val="40000"/>
            <a:lumOff val="60000"/>
          </a:srgbClr>
        </a:solidFill>
      </c:spPr>
    </c:backWall>
    <c:plotArea>
      <c:layout>
        <c:manualLayout>
          <c:layoutTarget val="inner"/>
          <c:xMode val="edge"/>
          <c:yMode val="edge"/>
          <c:x val="1.7246078955191306E-2"/>
          <c:y val="5.0925925925925923E-2"/>
          <c:w val="0.98275392104480874"/>
          <c:h val="0.59914484810329716"/>
        </c:manualLayout>
      </c:layout>
      <c:bar3DChart>
        <c:barDir val="col"/>
        <c:grouping val="clustered"/>
        <c:ser>
          <c:idx val="0"/>
          <c:order val="0"/>
          <c:tx>
            <c:strRef>
              <c:f>'QUADRO 12 - EXEC ORÇAM DESPESAS'!$C$3</c:f>
              <c:strCache>
                <c:ptCount val="1"/>
                <c:pt idx="0">
                  <c:v>FIXAÇÃO</c:v>
                </c:pt>
              </c:strCache>
            </c:strRef>
          </c:tx>
          <c:dLbls>
            <c:dLbl>
              <c:idx val="0"/>
              <c:layout>
                <c:manualLayout>
                  <c:x val="7.0552141180328057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4.2331161257381122E-2"/>
                  <c:y val="-3.1844455554321124E-2"/>
                </c:manualLayout>
              </c:layout>
              <c:showVal val="1"/>
            </c:dLbl>
            <c:numFmt formatCode="#,##0.00" sourceLinked="0"/>
            <c:txPr>
              <a:bodyPr rot="-2700000"/>
              <a:lstStyle/>
              <a:p>
                <a:pPr>
                  <a:defRPr sz="1300" b="1">
                    <a:solidFill>
                      <a:srgbClr val="0033CC"/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'QUADRO 12 - EXEC ORÇAM DESPESAS'!$B$4:$B$12</c:f>
              <c:strCache>
                <c:ptCount val="9"/>
                <c:pt idx="0">
                  <c:v>PESSOAL</c:v>
                </c:pt>
                <c:pt idx="1">
                  <c:v>JUROS</c:v>
                </c:pt>
                <c:pt idx="2">
                  <c:v>OUTRAS DESPESAS CORRENTES</c:v>
                </c:pt>
                <c:pt idx="3">
                  <c:v>TRIBUTÁRIAS E CONTRIBUTIVAS</c:v>
                </c:pt>
                <c:pt idx="4">
                  <c:v>DEMAIS DESPESAS CORRENTES</c:v>
                </c:pt>
                <c:pt idx="5">
                  <c:v>SERVIÇOS BANCÁRIOS</c:v>
                </c:pt>
                <c:pt idx="6">
                  <c:v>TRANSFERENCIAS CORRENTES</c:v>
                </c:pt>
                <c:pt idx="7">
                  <c:v>RESERVAS</c:v>
                </c:pt>
                <c:pt idx="8">
                  <c:v>INVESTIMENTOS</c:v>
                </c:pt>
              </c:strCache>
            </c:strRef>
          </c:cat>
          <c:val>
            <c:numRef>
              <c:f>'QUADRO 12 - EXEC ORÇAM DESPESAS'!$C$4:$C$12</c:f>
              <c:numCache>
                <c:formatCode>_-[$R$-416]\ * #,##0.00_-;\-[$R$-416]\ * #,##0.00_-;_-[$R$-416]\ * "-"??_-;_-@_-</c:formatCode>
                <c:ptCount val="9"/>
                <c:pt idx="0">
                  <c:v>13679700</c:v>
                </c:pt>
                <c:pt idx="1">
                  <c:v>7300</c:v>
                </c:pt>
                <c:pt idx="2">
                  <c:v>8476417.4000000004</c:v>
                </c:pt>
                <c:pt idx="3">
                  <c:v>45539.33</c:v>
                </c:pt>
                <c:pt idx="4">
                  <c:v>790782.6</c:v>
                </c:pt>
                <c:pt idx="5">
                  <c:v>396000</c:v>
                </c:pt>
                <c:pt idx="6">
                  <c:v>295863.01</c:v>
                </c:pt>
                <c:pt idx="7">
                  <c:v>350000</c:v>
                </c:pt>
                <c:pt idx="8">
                  <c:v>3538631.1</c:v>
                </c:pt>
              </c:numCache>
            </c:numRef>
          </c:val>
        </c:ser>
        <c:ser>
          <c:idx val="1"/>
          <c:order val="1"/>
          <c:tx>
            <c:strRef>
              <c:f>'QUADRO 12 - EXEC ORÇAM DESPESAS'!$D$3</c:f>
              <c:strCache>
                <c:ptCount val="1"/>
                <c:pt idx="0">
                  <c:v>EXECUÇÃO</c:v>
                </c:pt>
              </c:strCache>
            </c:strRef>
          </c:tx>
          <c:dLbls>
            <c:dLbl>
              <c:idx val="0"/>
              <c:layout>
                <c:manualLayout>
                  <c:x val="8.6230394775956523E-2"/>
                  <c:y val="2.4495735041785479E-3"/>
                </c:manualLayout>
              </c:layout>
              <c:showVal val="1"/>
            </c:dLbl>
            <c:dLbl>
              <c:idx val="2"/>
              <c:layout>
                <c:manualLayout>
                  <c:x val="4.0763459348633992E-2"/>
                  <c:y val="-3.919317606685678E-2"/>
                </c:manualLayout>
              </c:layout>
              <c:showVal val="1"/>
            </c:dLbl>
            <c:dLbl>
              <c:idx val="8"/>
              <c:layout>
                <c:manualLayout>
                  <c:x val="2.508520575300565E-2"/>
                  <c:y val="-8.5735072646249189E-2"/>
                </c:manualLayout>
              </c:layout>
              <c:showVal val="1"/>
            </c:dLbl>
            <c:numFmt formatCode="#,##0.00" sourceLinked="0"/>
            <c:spPr>
              <a:noFill/>
            </c:spPr>
            <c:txPr>
              <a:bodyPr rot="-2700000"/>
              <a:lstStyle/>
              <a:p>
                <a:pPr>
                  <a:defRPr sz="13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'QUADRO 12 - EXEC ORÇAM DESPESAS'!$B$4:$B$12</c:f>
              <c:strCache>
                <c:ptCount val="9"/>
                <c:pt idx="0">
                  <c:v>PESSOAL</c:v>
                </c:pt>
                <c:pt idx="1">
                  <c:v>JUROS</c:v>
                </c:pt>
                <c:pt idx="2">
                  <c:v>OUTRAS DESPESAS CORRENTES</c:v>
                </c:pt>
                <c:pt idx="3">
                  <c:v>TRIBUTÁRIAS E CONTRIBUTIVAS</c:v>
                </c:pt>
                <c:pt idx="4">
                  <c:v>DEMAIS DESPESAS CORRENTES</c:v>
                </c:pt>
                <c:pt idx="5">
                  <c:v>SERVIÇOS BANCÁRIOS</c:v>
                </c:pt>
                <c:pt idx="6">
                  <c:v>TRANSFERENCIAS CORRENTES</c:v>
                </c:pt>
                <c:pt idx="7">
                  <c:v>RESERVAS</c:v>
                </c:pt>
                <c:pt idx="8">
                  <c:v>INVESTIMENTOS</c:v>
                </c:pt>
              </c:strCache>
            </c:strRef>
          </c:cat>
          <c:val>
            <c:numRef>
              <c:f>'QUADRO 12 - EXEC ORÇAM DESPESAS'!$D$4:$D$12</c:f>
              <c:numCache>
                <c:formatCode>_-[$R$-416]\ * #,##0.00_-;\-[$R$-416]\ * #,##0.00_-;_-[$R$-416]\ * "-"??_-;_-@_-</c:formatCode>
                <c:ptCount val="9"/>
                <c:pt idx="0">
                  <c:v>11301779.379999999</c:v>
                </c:pt>
                <c:pt idx="1">
                  <c:v>6923.54</c:v>
                </c:pt>
                <c:pt idx="2">
                  <c:v>7410540.5600000005</c:v>
                </c:pt>
                <c:pt idx="3">
                  <c:v>37442.53</c:v>
                </c:pt>
                <c:pt idx="4">
                  <c:v>740519.7</c:v>
                </c:pt>
                <c:pt idx="5">
                  <c:v>386937.17</c:v>
                </c:pt>
                <c:pt idx="6">
                  <c:v>293786.42</c:v>
                </c:pt>
                <c:pt idx="7">
                  <c:v>0</c:v>
                </c:pt>
                <c:pt idx="8">
                  <c:v>1198370.76</c:v>
                </c:pt>
              </c:numCache>
            </c:numRef>
          </c:val>
        </c:ser>
        <c:shape val="box"/>
        <c:axId val="53626368"/>
        <c:axId val="54527872"/>
        <c:axId val="0"/>
      </c:bar3DChart>
      <c:catAx>
        <c:axId val="53626368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/>
            </a:pPr>
            <a:endParaRPr lang="pt-BR"/>
          </a:p>
        </c:txPr>
        <c:crossAx val="54527872"/>
        <c:crosses val="autoZero"/>
        <c:auto val="1"/>
        <c:lblAlgn val="ctr"/>
        <c:lblOffset val="100"/>
      </c:catAx>
      <c:valAx>
        <c:axId val="54527872"/>
        <c:scaling>
          <c:orientation val="minMax"/>
        </c:scaling>
        <c:delete val="1"/>
        <c:axPos val="l"/>
        <c:numFmt formatCode="_-[$R$-416]\ * #,##0.00_-;\-[$R$-416]\ * #,##0.00_-;_-[$R$-416]\ * &quot;-&quot;??_-;_-@_-" sourceLinked="1"/>
        <c:tickLblPos val="none"/>
        <c:crossAx val="53626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651148240727124"/>
          <c:y val="5.7134855386438546E-2"/>
          <c:w val="0.10920767785065216"/>
          <c:h val="0.16184310294546514"/>
        </c:manualLayout>
      </c:layout>
      <c:txPr>
        <a:bodyPr/>
        <a:lstStyle/>
        <a:p>
          <a:pPr>
            <a:defRPr sz="1050"/>
          </a:pPr>
          <a:endParaRPr lang="pt-B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sideWall>
      <c:spPr>
        <a:solidFill>
          <a:srgbClr val="3891A7">
            <a:lumMod val="40000"/>
            <a:lumOff val="60000"/>
          </a:srgbClr>
        </a:solidFill>
      </c:spPr>
    </c:sideWall>
    <c:backWall>
      <c:spPr>
        <a:solidFill>
          <a:srgbClr val="3891A7">
            <a:lumMod val="40000"/>
            <a:lumOff val="60000"/>
          </a:srgbClr>
        </a:solidFill>
      </c:spPr>
    </c:backWall>
    <c:plotArea>
      <c:layout>
        <c:manualLayout>
          <c:layoutTarget val="inner"/>
          <c:xMode val="edge"/>
          <c:yMode val="edge"/>
          <c:x val="1.8654444377975098E-2"/>
          <c:y val="2.4872592503966794E-2"/>
          <c:w val="0.96188471045952162"/>
          <c:h val="0.95025481499206643"/>
        </c:manualLayout>
      </c:layout>
      <c:bar3DChart>
        <c:barDir val="col"/>
        <c:grouping val="clustered"/>
        <c:ser>
          <c:idx val="0"/>
          <c:order val="0"/>
          <c:tx>
            <c:strRef>
              <c:f>Plan7!$C$2</c:f>
              <c:strCache>
                <c:ptCount val="1"/>
                <c:pt idx="0">
                  <c:v> RECEITA </c:v>
                </c:pt>
              </c:strCache>
            </c:strRef>
          </c:tx>
          <c:cat>
            <c:strRef>
              <c:f>Plan7!$B$3:$B$14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Plan7!$C$3:$C$14</c:f>
              <c:numCache>
                <c:formatCode>_-* #,##0.00_-;\-* #,##0.00_-;_-* "-"??_-;_-@_-</c:formatCode>
                <c:ptCount val="12"/>
                <c:pt idx="0">
                  <c:v>3017599.31</c:v>
                </c:pt>
                <c:pt idx="1">
                  <c:v>3130006.57</c:v>
                </c:pt>
                <c:pt idx="2">
                  <c:v>2696536.6</c:v>
                </c:pt>
                <c:pt idx="3">
                  <c:v>2273298.73</c:v>
                </c:pt>
                <c:pt idx="4">
                  <c:v>1880525.47</c:v>
                </c:pt>
                <c:pt idx="5">
                  <c:v>1988522.53</c:v>
                </c:pt>
                <c:pt idx="6">
                  <c:v>2075021.36</c:v>
                </c:pt>
                <c:pt idx="7">
                  <c:v>2679238.31</c:v>
                </c:pt>
                <c:pt idx="8">
                  <c:v>2021044.72</c:v>
                </c:pt>
                <c:pt idx="9">
                  <c:v>2017193.12</c:v>
                </c:pt>
                <c:pt idx="10">
                  <c:v>1948110.22</c:v>
                </c:pt>
                <c:pt idx="11">
                  <c:v>2005495.76</c:v>
                </c:pt>
              </c:numCache>
            </c:numRef>
          </c:val>
        </c:ser>
        <c:ser>
          <c:idx val="1"/>
          <c:order val="1"/>
          <c:tx>
            <c:strRef>
              <c:f>Plan7!$D$2</c:f>
              <c:strCache>
                <c:ptCount val="1"/>
                <c:pt idx="0">
                  <c:v>DESPESA</c:v>
                </c:pt>
              </c:strCache>
            </c:strRef>
          </c:tx>
          <c:cat>
            <c:strRef>
              <c:f>Plan7!$B$3:$B$14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Plan7!$D$3:$D$14</c:f>
              <c:numCache>
                <c:formatCode>_-* #,##0.00_-;\-* #,##0.00_-;_-* "-"??_-;_-@_-</c:formatCode>
                <c:ptCount val="12"/>
                <c:pt idx="0">
                  <c:v>1460025.78</c:v>
                </c:pt>
                <c:pt idx="1">
                  <c:v>1438329.83</c:v>
                </c:pt>
                <c:pt idx="2">
                  <c:v>1506202.14</c:v>
                </c:pt>
                <c:pt idx="3">
                  <c:v>1597555.45</c:v>
                </c:pt>
                <c:pt idx="4">
                  <c:v>1601638.62</c:v>
                </c:pt>
                <c:pt idx="5">
                  <c:v>1575588.33</c:v>
                </c:pt>
                <c:pt idx="6">
                  <c:v>1552170.15</c:v>
                </c:pt>
                <c:pt idx="7">
                  <c:v>2152416.4500000002</c:v>
                </c:pt>
                <c:pt idx="8">
                  <c:v>934397.85</c:v>
                </c:pt>
                <c:pt idx="9">
                  <c:v>1630329.07</c:v>
                </c:pt>
                <c:pt idx="10">
                  <c:v>1844018.56</c:v>
                </c:pt>
                <c:pt idx="11">
                  <c:v>3938314.66</c:v>
                </c:pt>
              </c:numCache>
            </c:numRef>
          </c:val>
        </c:ser>
        <c:ser>
          <c:idx val="2"/>
          <c:order val="2"/>
          <c:tx>
            <c:strRef>
              <c:f>Plan7!$E$2</c:f>
              <c:strCache>
                <c:ptCount val="1"/>
                <c:pt idx="0">
                  <c:v>RESULTADO</c:v>
                </c:pt>
              </c:strCache>
            </c:strRef>
          </c:tx>
          <c:cat>
            <c:strRef>
              <c:f>Plan7!$B$3:$B$14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Plan7!$E$3:$E$14</c:f>
              <c:numCache>
                <c:formatCode>_-* #,##0.00_-;\-* #,##0.00_-;_-* "-"??_-;_-@_-</c:formatCode>
                <c:ptCount val="12"/>
                <c:pt idx="0">
                  <c:v>1557573.53</c:v>
                </c:pt>
                <c:pt idx="1">
                  <c:v>1691676.7399999998</c:v>
                </c:pt>
                <c:pt idx="2">
                  <c:v>1190334.4600000002</c:v>
                </c:pt>
                <c:pt idx="3">
                  <c:v>675743.28</c:v>
                </c:pt>
                <c:pt idx="4">
                  <c:v>278886.84999999986</c:v>
                </c:pt>
                <c:pt idx="5">
                  <c:v>412934.19999999995</c:v>
                </c:pt>
                <c:pt idx="6">
                  <c:v>522851.2100000002</c:v>
                </c:pt>
                <c:pt idx="7">
                  <c:v>526821.85999999987</c:v>
                </c:pt>
                <c:pt idx="8">
                  <c:v>1086646.8700000001</c:v>
                </c:pt>
                <c:pt idx="9">
                  <c:v>386864.05000000005</c:v>
                </c:pt>
                <c:pt idx="10">
                  <c:v>104091.65999999992</c:v>
                </c:pt>
                <c:pt idx="11">
                  <c:v>-1932818.9000000001</c:v>
                </c:pt>
              </c:numCache>
            </c:numRef>
          </c:val>
        </c:ser>
        <c:shape val="box"/>
        <c:axId val="57011200"/>
        <c:axId val="57332864"/>
        <c:axId val="0"/>
      </c:bar3DChart>
      <c:catAx>
        <c:axId val="57011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57332864"/>
        <c:crosses val="autoZero"/>
        <c:auto val="1"/>
        <c:lblAlgn val="ctr"/>
        <c:lblOffset val="100"/>
      </c:catAx>
      <c:valAx>
        <c:axId val="57332864"/>
        <c:scaling>
          <c:orientation val="minMax"/>
        </c:scaling>
        <c:delete val="1"/>
        <c:axPos val="l"/>
        <c:numFmt formatCode="_-* #,##0.00_-;\-* #,##0.00_-;_-* &quot;-&quot;??_-;_-@_-" sourceLinked="1"/>
        <c:tickLblPos val="none"/>
        <c:crossAx val="5701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409087396086422"/>
          <c:y val="3.7627829793226972E-2"/>
          <c:w val="0.40962288912343076"/>
          <c:h val="0.11059959264529449"/>
        </c:manualLayout>
      </c:layout>
      <c:txPr>
        <a:bodyPr/>
        <a:lstStyle/>
        <a:p>
          <a:pPr>
            <a:defRPr sz="1050"/>
          </a:pPr>
          <a:endParaRPr lang="pt-BR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sideWall>
      <c:spPr>
        <a:solidFill>
          <a:srgbClr val="3891A7">
            <a:lumMod val="40000"/>
            <a:lumOff val="60000"/>
          </a:srgbClr>
        </a:solidFill>
      </c:spPr>
    </c:sideWall>
    <c:backWall>
      <c:spPr>
        <a:solidFill>
          <a:srgbClr val="3891A7">
            <a:lumMod val="40000"/>
            <a:lumOff val="60000"/>
          </a:srgbClr>
        </a:solidFill>
      </c:spPr>
    </c:backWall>
    <c:plotArea>
      <c:layout>
        <c:manualLayout>
          <c:layoutTarget val="inner"/>
          <c:xMode val="edge"/>
          <c:yMode val="edge"/>
          <c:x val="1.813142257298514E-2"/>
          <c:y val="9.4302021997555815E-2"/>
          <c:w val="0.93491559089488507"/>
          <c:h val="0.71343124037269123"/>
        </c:manualLayout>
      </c:layout>
      <c:bar3DChart>
        <c:barDir val="col"/>
        <c:grouping val="clustered"/>
        <c:ser>
          <c:idx val="0"/>
          <c:order val="0"/>
          <c:tx>
            <c:strRef>
              <c:f>Plan3!$B$4</c:f>
              <c:strCache>
                <c:ptCount val="1"/>
                <c:pt idx="0">
                  <c:v>Receita</c:v>
                </c:pt>
              </c:strCache>
            </c:strRef>
          </c:tx>
          <c:dLbls>
            <c:dLbl>
              <c:idx val="0"/>
              <c:layout>
                <c:manualLayout>
                  <c:x val="2.4724667144979739E-2"/>
                  <c:y val="-2.1450319333887826E-2"/>
                </c:manualLayout>
              </c:layout>
              <c:showVal val="1"/>
            </c:dLbl>
            <c:dLbl>
              <c:idx val="1"/>
              <c:layout>
                <c:manualLayout>
                  <c:x val="2.8021289430977037E-2"/>
                  <c:y val="-1.6033572027350496E-2"/>
                </c:manualLayout>
              </c:layout>
              <c:showVal val="1"/>
            </c:dLbl>
            <c:dLbl>
              <c:idx val="2"/>
              <c:layout>
                <c:manualLayout>
                  <c:x val="3.9559337643688602E-2"/>
                  <c:y val="-2.0614592606593495E-2"/>
                </c:manualLayout>
              </c:layout>
              <c:showVal val="1"/>
            </c:dLbl>
            <c:dLbl>
              <c:idx val="3"/>
              <c:layout>
                <c:manualLayout>
                  <c:x val="3.2966222859972985E-2"/>
                  <c:y val="-6.8715308688644984E-3"/>
                </c:manualLayout>
              </c:layout>
              <c:showVal val="1"/>
            </c:dLbl>
            <c:txPr>
              <a:bodyPr rot="-2700000"/>
              <a:lstStyle/>
              <a:p>
                <a:pPr>
                  <a:defRPr sz="1200" b="1">
                    <a:solidFill>
                      <a:srgbClr val="0033CC"/>
                    </a:solidFill>
                  </a:defRPr>
                </a:pPr>
                <a:endParaRPr lang="pt-BR"/>
              </a:p>
            </c:txPr>
            <c:showVal val="1"/>
          </c:dLbls>
          <c:cat>
            <c:numRef>
              <c:f>Plan3!$C$3:$F$3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Plan3!$C$4:$F$4</c:f>
              <c:numCache>
                <c:formatCode>#,##0.00</c:formatCode>
                <c:ptCount val="4"/>
                <c:pt idx="0">
                  <c:v>21689120.5</c:v>
                </c:pt>
                <c:pt idx="1">
                  <c:v>21872429.25</c:v>
                </c:pt>
                <c:pt idx="2">
                  <c:v>22720673.760000002</c:v>
                </c:pt>
                <c:pt idx="3">
                  <c:v>27732592.699999999</c:v>
                </c:pt>
              </c:numCache>
            </c:numRef>
          </c:val>
        </c:ser>
        <c:ser>
          <c:idx val="1"/>
          <c:order val="1"/>
          <c:tx>
            <c:strRef>
              <c:f>Plan3!$B$5</c:f>
              <c:strCache>
                <c:ptCount val="1"/>
                <c:pt idx="0">
                  <c:v>Despesa</c:v>
                </c:pt>
              </c:strCache>
            </c:strRef>
          </c:tx>
          <c:dLbls>
            <c:dLbl>
              <c:idx val="0"/>
              <c:layout>
                <c:manualLayout>
                  <c:x val="3.9559467431967581E-2"/>
                  <c:y val="-1.4904447236692011E-2"/>
                </c:manualLayout>
              </c:layout>
              <c:showVal val="1"/>
            </c:dLbl>
            <c:dLbl>
              <c:idx val="1"/>
              <c:layout>
                <c:manualLayout>
                  <c:x val="4.1207778574966228E-2"/>
                  <c:y val="-4.9681490788973373E-3"/>
                </c:manualLayout>
              </c:layout>
              <c:showVal val="1"/>
            </c:dLbl>
            <c:dLbl>
              <c:idx val="2"/>
              <c:layout>
                <c:manualLayout>
                  <c:x val="5.4394267718955419E-2"/>
                  <c:y val="-1.4904447236692011E-2"/>
                </c:manualLayout>
              </c:layout>
              <c:showVal val="1"/>
            </c:dLbl>
            <c:dLbl>
              <c:idx val="3"/>
              <c:layout>
                <c:manualLayout>
                  <c:x val="3.7911156288968934E-2"/>
                  <c:y val="-2.4840745394486686E-3"/>
                </c:manualLayout>
              </c:layout>
              <c:showVal val="1"/>
            </c:dLbl>
            <c:txPr>
              <a:bodyPr rot="-2700000"/>
              <a:lstStyle/>
              <a:p>
                <a:pPr>
                  <a:defRPr sz="12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showVal val="1"/>
          </c:dLbls>
          <c:cat>
            <c:numRef>
              <c:f>Plan3!$C$3:$F$3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Plan3!$C$5:$F$5</c:f>
              <c:numCache>
                <c:formatCode>#,##0.00</c:formatCode>
                <c:ptCount val="4"/>
                <c:pt idx="0">
                  <c:v>17849704.600000001</c:v>
                </c:pt>
                <c:pt idx="1">
                  <c:v>20716431.030000001</c:v>
                </c:pt>
                <c:pt idx="2">
                  <c:v>19040505.510000002</c:v>
                </c:pt>
                <c:pt idx="3">
                  <c:v>21376300.059999999</c:v>
                </c:pt>
              </c:numCache>
            </c:numRef>
          </c:val>
        </c:ser>
        <c:shape val="box"/>
        <c:axId val="64056704"/>
        <c:axId val="64062976"/>
        <c:axId val="0"/>
      </c:bar3DChart>
      <c:catAx>
        <c:axId val="640567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64062976"/>
        <c:crosses val="autoZero"/>
        <c:auto val="1"/>
        <c:lblAlgn val="ctr"/>
        <c:lblOffset val="100"/>
      </c:catAx>
      <c:valAx>
        <c:axId val="64062976"/>
        <c:scaling>
          <c:orientation val="minMax"/>
        </c:scaling>
        <c:delete val="1"/>
        <c:axPos val="l"/>
        <c:numFmt formatCode="#,##0.00" sourceLinked="1"/>
        <c:tickLblPos val="none"/>
        <c:crossAx val="64056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273504397746042"/>
          <c:y val="0.8972410472910417"/>
          <c:w val="0.50353517314275564"/>
          <c:h val="0.10275895270895827"/>
        </c:manualLayout>
      </c:layout>
      <c:txPr>
        <a:bodyPr/>
        <a:lstStyle/>
        <a:p>
          <a:pPr>
            <a:defRPr sz="1400"/>
          </a:pPr>
          <a:endParaRPr lang="pt-BR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566" tIns="47784" rIns="95566" bIns="47784" rtlCol="0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5566" tIns="47784" rIns="95566" bIns="47784" rtlCol="0"/>
          <a:lstStyle>
            <a:lvl1pPr algn="r">
              <a:defRPr sz="1300"/>
            </a:lvl1pPr>
          </a:lstStyle>
          <a:p>
            <a:pPr>
              <a:defRPr/>
            </a:pPr>
            <a:fld id="{88BD5350-281D-475F-B39A-C95203B89468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5566" tIns="47784" rIns="95566" bIns="4778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5566" tIns="47784" rIns="95566" bIns="47784" rtlCol="0" anchor="b"/>
          <a:lstStyle>
            <a:lvl1pPr algn="r">
              <a:defRPr sz="1300"/>
            </a:lvl1pPr>
          </a:lstStyle>
          <a:p>
            <a:pPr>
              <a:defRPr/>
            </a:pPr>
            <a:fld id="{FB0CB7A4-2051-4C6E-A92A-F246CC71CF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14304E4-D0BF-457C-AA92-BDC588697466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50560B-23A2-4727-B007-EA6173698C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1CCD3E-9630-47C3-8C2B-0E09D866D02F}" type="slidenum">
              <a:rPr lang="pt-BR" smtClean="0"/>
              <a:pPr/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E40017-AA4D-4920-AC18-85FFE5E8E662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5E4E4A-29A5-4887-B1CA-CAC7D4381C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13A34-09E6-4B38-8C37-D16867CE1537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06B52-24BA-43ED-8681-D90C497E7B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FB066-28F3-4205-93B6-31237C468540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1BB9-CE68-4E3F-A5F4-12D4A598C9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D80B9-2956-446D-BBAD-7671297ED028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770B-A3AE-4B63-9390-C88130F9C5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CEB5B8-9C22-4F9D-A1E9-8020F194A399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F19EA0-737B-4F12-8912-3E0FC21E72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1733F-7960-4C7D-99EF-FD2B0016DBB3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78F69-4C6D-4933-BA68-9CBEF8A6D2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FC4A8D-6498-4E16-AD81-362D49F4E71D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25B1B6-0824-4601-97A3-1EE7D30144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21CC3-017C-4365-ADF5-18C5B613D9B7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45BAB-73D8-4000-883A-3871FE72AB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334941-F9B0-4F73-A53C-C19C3B38D314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343553-0C59-47E3-91A9-168E49920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A7222D-9AC8-48B8-A384-BEB0EEE2F8D7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B07447-CCDC-45FB-9CD2-ED7E347E3B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DACD9C-DAC3-4788-ACA8-A72264B9D864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2B1118-960B-43DE-8FB9-B6C1D48256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0C058A3B-5E23-4611-8536-0134799CA72C}" type="datetimeFigureOut">
              <a:rPr lang="pt-BR"/>
              <a:pPr>
                <a:defRPr/>
              </a:pPr>
              <a:t>21/03/2022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BF85F0A-9DE3-4312-908F-452666FC94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  <p:sldLayoutId id="2147484382" r:id="rId2"/>
    <p:sldLayoutId id="2147484388" r:id="rId3"/>
    <p:sldLayoutId id="2147484383" r:id="rId4"/>
    <p:sldLayoutId id="2147484389" r:id="rId5"/>
    <p:sldLayoutId id="2147484384" r:id="rId6"/>
    <p:sldLayoutId id="2147484390" r:id="rId7"/>
    <p:sldLayoutId id="2147484391" r:id="rId8"/>
    <p:sldLayoutId id="2147484392" r:id="rId9"/>
    <p:sldLayoutId id="2147484385" r:id="rId10"/>
    <p:sldLayoutId id="2147484386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runa@creapa.com.b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450" y="260350"/>
            <a:ext cx="7561263" cy="4464050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4400" b="1" dirty="0" smtClean="0">
                <a:solidFill>
                  <a:schemeClr val="tx2">
                    <a:satMod val="130000"/>
                  </a:schemeClr>
                </a:solidFill>
              </a:rPr>
              <a:t>PRESTAÇÃO </a:t>
            </a:r>
            <a:br>
              <a:rPr lang="pt-BR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4400" b="1" dirty="0" smtClean="0">
                <a:solidFill>
                  <a:schemeClr val="tx2">
                    <a:satMod val="130000"/>
                  </a:schemeClr>
                </a:solidFill>
              </a:rPr>
              <a:t>DE </a:t>
            </a:r>
            <a:br>
              <a:rPr lang="pt-BR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4400" b="1" dirty="0" smtClean="0">
                <a:solidFill>
                  <a:schemeClr val="tx2">
                    <a:satMod val="130000"/>
                  </a:schemeClr>
                </a:solidFill>
              </a:rPr>
              <a:t>CONTAS </a:t>
            </a:r>
            <a:br>
              <a:rPr lang="pt-BR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4400" b="1" dirty="0" smtClean="0">
                <a:solidFill>
                  <a:schemeClr val="tx2">
                    <a:satMod val="130000"/>
                  </a:schemeClr>
                </a:solidFill>
              </a:rPr>
              <a:t>2021</a:t>
            </a:r>
            <a:endParaRPr lang="pt-BR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171" name="Subtítulo 2"/>
          <p:cNvSpPr>
            <a:spLocks noGrp="1"/>
          </p:cNvSpPr>
          <p:nvPr>
            <p:ph type="subTitle" idx="1"/>
          </p:nvPr>
        </p:nvSpPr>
        <p:spPr>
          <a:xfrm>
            <a:off x="1763713" y="5445125"/>
            <a:ext cx="6478587" cy="11049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altLang="pt-BR" sz="3600" dirty="0" smtClean="0"/>
              <a:t>CREA/PA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sz="3600" smtClean="0">
                <a:solidFill>
                  <a:schemeClr val="tx2">
                    <a:satMod val="130000"/>
                  </a:schemeClr>
                </a:solidFill>
              </a:rPr>
              <a:t>Algumas Análises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1043607" y="1428750"/>
            <a:ext cx="7743205" cy="5145088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altLang="pt-BR" sz="2400" dirty="0" smtClean="0">
                <a:ea typeface="Times New Roman" pitchFamily="18" charset="0"/>
                <a:cs typeface="Arial" charset="0"/>
              </a:rPr>
              <a:t>Reiteramos o esforço dos dirigentes no </a:t>
            </a:r>
            <a:r>
              <a:rPr lang="pt-PT" altLang="pt-BR" sz="2400" u="sng" dirty="0" smtClean="0">
                <a:ea typeface="Times New Roman" pitchFamily="18" charset="0"/>
                <a:cs typeface="Arial" charset="0"/>
              </a:rPr>
              <a:t>controle de gasto com pessoal</a:t>
            </a:r>
            <a:r>
              <a:rPr lang="pt-PT" altLang="pt-BR" sz="2400" dirty="0" smtClean="0">
                <a:ea typeface="Times New Roman" pitchFamily="18" charset="0"/>
                <a:cs typeface="Arial" charset="0"/>
              </a:rPr>
              <a:t> que encerrou o ano de </a:t>
            </a:r>
            <a:r>
              <a:rPr lang="pt-PT" altLang="pt-BR" sz="2400" dirty="0" smtClean="0">
                <a:ea typeface="Times New Roman" pitchFamily="18" charset="0"/>
                <a:cs typeface="Arial" charset="0"/>
              </a:rPr>
              <a:t>2021 </a:t>
            </a:r>
            <a:r>
              <a:rPr lang="pt-PT" altLang="pt-BR" sz="2400" dirty="0" smtClean="0">
                <a:ea typeface="Times New Roman" pitchFamily="18" charset="0"/>
                <a:cs typeface="Arial" charset="0"/>
              </a:rPr>
              <a:t>atingindo </a:t>
            </a:r>
            <a:r>
              <a:rPr lang="pt-PT" altLang="pt-BR" sz="2400" u="sng" dirty="0" smtClean="0">
                <a:ea typeface="Times New Roman" pitchFamily="18" charset="0"/>
                <a:cs typeface="Arial" charset="0"/>
              </a:rPr>
              <a:t>41% </a:t>
            </a:r>
            <a:r>
              <a:rPr lang="pt-PT" altLang="pt-BR" sz="2400" u="sng" dirty="0" smtClean="0">
                <a:ea typeface="Times New Roman" pitchFamily="18" charset="0"/>
                <a:cs typeface="Arial" charset="0"/>
              </a:rPr>
              <a:t>da receita </a:t>
            </a:r>
            <a:r>
              <a:rPr lang="pt-PT" altLang="pt-BR" sz="2400" dirty="0" smtClean="0">
                <a:ea typeface="Times New Roman" pitchFamily="18" charset="0"/>
                <a:cs typeface="Arial" charset="0"/>
              </a:rPr>
              <a:t>(já computados os encargos sociais), segundo parâmetros da LRF.</a:t>
            </a:r>
            <a:endParaRPr lang="pt-BR" sz="2400" dirty="0" smtClean="0"/>
          </a:p>
          <a:p>
            <a:pPr marL="365760" indent="-283464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pt-BR" sz="1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Superávit Financeiro </a:t>
            </a:r>
          </a:p>
          <a:p>
            <a:pPr marL="365760" indent="-283464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</a:t>
            </a:r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R$ </a:t>
            </a: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25.433.737,59</a:t>
            </a:r>
            <a:endParaRPr lang="pt-B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Superávit Orçamentário</a:t>
            </a:r>
          </a:p>
          <a:p>
            <a:pPr marL="365760" indent="-283464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</a:t>
            </a:r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R$ </a:t>
            </a: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6.358.092,64</a:t>
            </a:r>
            <a:endParaRPr lang="pt-B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Superávit Patrimonial</a:t>
            </a:r>
          </a:p>
          <a:p>
            <a:pPr marL="365760" indent="-283464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</a:t>
            </a:r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R$ </a:t>
            </a: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9.554.919,27</a:t>
            </a:r>
            <a:endParaRPr lang="pt-B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Saldo Financeiro disponível para </a:t>
            </a: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2022</a:t>
            </a:r>
            <a:endParaRPr lang="pt-B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</a:t>
            </a:r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R$ </a:t>
            </a: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26.751.556,99</a:t>
            </a:r>
            <a:endParaRPr lang="pt-B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624" y="1484784"/>
            <a:ext cx="7772400" cy="7477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900" dirty="0" smtClean="0">
                <a:solidFill>
                  <a:schemeClr val="tx2">
                    <a:satMod val="130000"/>
                  </a:schemeClr>
                </a:solidFill>
                <a:latin typeface="Comic Sans MS" pitchFamily="66" charset="0"/>
              </a:rPr>
              <a:t/>
            </a:r>
            <a:br>
              <a:rPr lang="pt-BR" sz="4900" dirty="0" smtClean="0">
                <a:solidFill>
                  <a:schemeClr val="tx2">
                    <a:satMod val="130000"/>
                  </a:schemeClr>
                </a:solidFill>
                <a:latin typeface="Comic Sans MS" pitchFamily="66" charset="0"/>
              </a:rPr>
            </a:br>
            <a:r>
              <a:rPr lang="pt-BR" sz="3500" b="1" dirty="0" smtClean="0">
                <a:solidFill>
                  <a:schemeClr val="tx2">
                    <a:satMod val="130000"/>
                  </a:schemeClr>
                </a:solidFill>
                <a:latin typeface="Comic Sans MS" pitchFamily="66" charset="0"/>
              </a:rPr>
              <a:t>Gerência Contábil CREA-PA</a:t>
            </a:r>
            <a:br>
              <a:rPr lang="pt-BR" sz="3500" b="1" dirty="0" smtClean="0">
                <a:solidFill>
                  <a:schemeClr val="tx2">
                    <a:satMod val="130000"/>
                  </a:schemeClr>
                </a:solidFill>
                <a:latin typeface="Comic Sans MS" pitchFamily="66" charset="0"/>
              </a:rPr>
            </a:br>
            <a:endParaRPr lang="pt-BR" sz="3500" b="1" dirty="0" smtClean="0">
              <a:solidFill>
                <a:schemeClr val="tx2">
                  <a:satMod val="13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31640" y="2276872"/>
            <a:ext cx="7632848" cy="308927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pt-BR" altLang="pt-BR" dirty="0" smtClean="0">
                <a:solidFill>
                  <a:schemeClr val="tx2"/>
                </a:solidFill>
                <a:latin typeface="Comic Sans MS" pitchFamily="66" charset="0"/>
              </a:rPr>
              <a:t>Bruna Oliveira</a:t>
            </a:r>
          </a:p>
          <a:p>
            <a:pPr marL="0" indent="0" algn="ctr">
              <a:buFont typeface="Wingdings" pitchFamily="2" charset="2"/>
              <a:buNone/>
            </a:pPr>
            <a:endParaRPr lang="pt-BR" altLang="pt-B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pt-BR" altLang="pt-B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pt-BR" altLang="pt-BR" sz="2100" dirty="0" smtClean="0">
                <a:solidFill>
                  <a:schemeClr val="tx2"/>
                </a:solidFill>
                <a:latin typeface="Comic Sans MS" pitchFamily="66" charset="0"/>
              </a:rPr>
              <a:t>Contatos:</a:t>
            </a:r>
          </a:p>
          <a:p>
            <a:pPr marL="0" indent="0" algn="ctr">
              <a:buFont typeface="Wingdings" pitchFamily="2" charset="2"/>
              <a:buNone/>
            </a:pPr>
            <a:r>
              <a:rPr lang="pt-BR" altLang="pt-BR" sz="1800" dirty="0" smtClean="0">
                <a:solidFill>
                  <a:schemeClr val="tx2"/>
                </a:solidFill>
                <a:latin typeface="Comic Sans MS" pitchFamily="66" charset="0"/>
              </a:rPr>
              <a:t>Fone/Fax: (91) 3219-3447</a:t>
            </a:r>
          </a:p>
          <a:p>
            <a:pPr marL="0" indent="0" algn="ctr">
              <a:buFont typeface="Wingdings" pitchFamily="2" charset="2"/>
              <a:buNone/>
            </a:pPr>
            <a:r>
              <a:rPr lang="pt-BR" altLang="pt-BR" sz="1800" dirty="0" smtClean="0">
                <a:solidFill>
                  <a:schemeClr val="tx2"/>
                </a:solidFill>
                <a:latin typeface="Comic Sans MS" pitchFamily="66" charset="0"/>
              </a:rPr>
              <a:t>E-mail: </a:t>
            </a:r>
            <a:r>
              <a:rPr lang="pt-BR" altLang="pt-BR" sz="1800" dirty="0" smtClean="0">
                <a:solidFill>
                  <a:schemeClr val="tx2"/>
                </a:solidFill>
                <a:latin typeface="Comic Sans MS" pitchFamily="66" charset="0"/>
                <a:hlinkClick r:id="rId2"/>
              </a:rPr>
              <a:t>bruna@creapa.com.br</a:t>
            </a:r>
            <a:endParaRPr lang="pt-BR" altLang="pt-BR" sz="18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0"/>
            <a:ext cx="7470775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</a:t>
            </a:r>
            <a:br>
              <a:rPr lang="pt-BR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Previsão x Arrecadação</a:t>
            </a:r>
            <a:endParaRPr lang="pt-BR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935088" y="1484784"/>
          <a:ext cx="8208912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470775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</a:t>
            </a:r>
            <a:br>
              <a:rPr lang="pt-BR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Fixação x Execução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1043608" y="1484784"/>
          <a:ext cx="81003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251519" y="908719"/>
          <a:ext cx="8712970" cy="5760636"/>
        </p:xfrm>
        <a:graphic>
          <a:graphicData uri="http://schemas.openxmlformats.org/drawingml/2006/table">
            <a:tbl>
              <a:tblPr/>
              <a:tblGrid>
                <a:gridCol w="1512169"/>
                <a:gridCol w="2304256"/>
                <a:gridCol w="1944216"/>
                <a:gridCol w="2952329"/>
              </a:tblGrid>
              <a:tr h="50213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Mês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RECEITA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DESPESA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RESULTADO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Janeiro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3.017.599,31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1.460.025,78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1.557.573,53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Fevereiro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3.130.006,57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1.438.329,83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1.691.676,74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Março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2.696.536,60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1.506.202,14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1.190.334,46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Abril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2.273.298,73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1.597.555,45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675.743,28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Maio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1.880.525,47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1.601.638,62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278.886,85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Junho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1.988.522,53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1.575.588,33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412.934,20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Julho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2.075.021,36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1.552.170,15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522.851,21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Agosto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2.679.238,31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2.152.416,45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526.821,86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Setembro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2.021.044,72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934.397,85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1.086.646,87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Outubro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2.017.193,12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1.630.329,07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386.864,05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Novembro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1.948.110,22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1.844.018,56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104.091,66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Dezembro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2.005.495,76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3.938.314,66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9C0006"/>
                          </a:solidFill>
                          <a:latin typeface="Franklin Gothic Book"/>
                        </a:rPr>
                        <a:t>-         1.932.818,90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Totais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R$       27.732.592,70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R$ 21.230.986,89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R$    6.501.605,81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650" y="-242888"/>
            <a:ext cx="7470775" cy="136842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</a:t>
            </a:r>
            <a:endParaRPr lang="pt-BR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2051720" y="1340768"/>
            <a:ext cx="2376264" cy="129614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2" name="Texto Explicativo 1 11"/>
          <p:cNvSpPr/>
          <p:nvPr/>
        </p:nvSpPr>
        <p:spPr>
          <a:xfrm>
            <a:off x="4859338" y="1484784"/>
            <a:ext cx="4105150" cy="864096"/>
          </a:xfrm>
          <a:prstGeom prst="borderCallout1">
            <a:avLst>
              <a:gd name="adj1" fmla="val 51748"/>
              <a:gd name="adj2" fmla="val -230"/>
              <a:gd name="adj3" fmla="val 56492"/>
              <a:gd name="adj4" fmla="val -10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t-BR" sz="1600" b="1" dirty="0"/>
              <a:t>Período de Jan – </a:t>
            </a:r>
            <a:r>
              <a:rPr lang="pt-BR" sz="1600" b="1" dirty="0" smtClean="0"/>
              <a:t>Mar </a:t>
            </a:r>
            <a:r>
              <a:rPr lang="pt-BR" sz="1600" b="1" dirty="0"/>
              <a:t>de maior arrecadação das anuidades (profissionais e </a:t>
            </a:r>
            <a:r>
              <a:rPr lang="pt-BR" sz="1600" b="1" dirty="0" smtClean="0"/>
              <a:t>empresas)</a:t>
            </a:r>
          </a:p>
        </p:txBody>
      </p:sp>
      <p:sp>
        <p:nvSpPr>
          <p:cNvPr id="58" name="Retângulo 57"/>
          <p:cNvSpPr/>
          <p:nvPr/>
        </p:nvSpPr>
        <p:spPr>
          <a:xfrm>
            <a:off x="4572000" y="2708920"/>
            <a:ext cx="439248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defRPr/>
            </a:pPr>
            <a:r>
              <a:rPr lang="pt-BR" sz="1600" b="1" dirty="0" smtClean="0"/>
              <a:t>Convênios:</a:t>
            </a:r>
          </a:p>
          <a:p>
            <a:pPr marL="342900" indent="-342900" algn="ctr">
              <a:defRPr/>
            </a:pPr>
            <a:r>
              <a:rPr lang="pt-BR" sz="1600" b="1" dirty="0" smtClean="0"/>
              <a:t>1) </a:t>
            </a:r>
            <a:r>
              <a:rPr lang="pt-BR" sz="1600" b="1" dirty="0" err="1" smtClean="0"/>
              <a:t>Prodafisc</a:t>
            </a:r>
            <a:r>
              <a:rPr lang="pt-BR" sz="1600" b="1" dirty="0" smtClean="0"/>
              <a:t>:  R$ 146.376,86 (Fev)</a:t>
            </a:r>
            <a:endParaRPr lang="pt-BR" sz="1600" b="1" dirty="0" smtClean="0"/>
          </a:p>
          <a:p>
            <a:pPr marL="342900" indent="-342900" algn="ctr">
              <a:defRPr/>
            </a:pPr>
            <a:r>
              <a:rPr lang="pt-BR" sz="1600" b="1" dirty="0" smtClean="0"/>
              <a:t>2) </a:t>
            </a:r>
            <a:r>
              <a:rPr lang="pt-BR" sz="1600" b="1" dirty="0" smtClean="0"/>
              <a:t>Reforma Sede: R$ 114.583,52 (Ago)</a:t>
            </a:r>
          </a:p>
          <a:p>
            <a:pPr marL="342900" indent="-342900" algn="ctr">
              <a:defRPr/>
            </a:pPr>
            <a:r>
              <a:rPr lang="pt-BR" sz="1600" b="1" dirty="0" smtClean="0"/>
              <a:t>3) Saldo </a:t>
            </a:r>
            <a:r>
              <a:rPr lang="pt-BR" sz="1600" b="1" dirty="0" err="1" smtClean="0"/>
              <a:t>Ref</a:t>
            </a:r>
            <a:r>
              <a:rPr lang="pt-BR" sz="1600" b="1" dirty="0" smtClean="0"/>
              <a:t> Ananindeua: R$ 75.720,92 (Abr)</a:t>
            </a:r>
            <a:endParaRPr lang="pt-BR" sz="1600" b="1" dirty="0" smtClean="0"/>
          </a:p>
        </p:txBody>
      </p:sp>
      <p:sp>
        <p:nvSpPr>
          <p:cNvPr id="59" name="Elipse 58"/>
          <p:cNvSpPr/>
          <p:nvPr/>
        </p:nvSpPr>
        <p:spPr>
          <a:xfrm>
            <a:off x="2483768" y="4221088"/>
            <a:ext cx="1656184" cy="43204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0" name="Texto Explicativo 1 59"/>
          <p:cNvSpPr/>
          <p:nvPr/>
        </p:nvSpPr>
        <p:spPr>
          <a:xfrm>
            <a:off x="5220072" y="4293096"/>
            <a:ext cx="3456384" cy="648072"/>
          </a:xfrm>
          <a:prstGeom prst="borderCallout1">
            <a:avLst>
              <a:gd name="adj1" fmla="val 53407"/>
              <a:gd name="adj2" fmla="val -200"/>
              <a:gd name="adj3" fmla="val 25626"/>
              <a:gd name="adj4" fmla="val -307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t-BR" sz="1600" b="1" dirty="0" smtClean="0"/>
              <a:t>Arrecadação das anuidades do exercício (</a:t>
            </a:r>
            <a:r>
              <a:rPr lang="pt-BR" sz="1600" b="1" dirty="0" err="1" smtClean="0"/>
              <a:t>Venc</a:t>
            </a:r>
            <a:r>
              <a:rPr lang="pt-BR" sz="1600" b="1" dirty="0" smtClean="0"/>
              <a:t> .prorrogado)</a:t>
            </a:r>
            <a:endParaRPr lang="pt-BR" sz="16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2" grpId="0" animBg="1" autoUpdateAnimBg="0"/>
      <p:bldP spid="58" grpId="0" animBg="1"/>
      <p:bldP spid="59" grpId="0" animBg="1" autoUpdateAnimBg="0"/>
      <p:bldP spid="6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251519" y="908719"/>
          <a:ext cx="8712970" cy="5760636"/>
        </p:xfrm>
        <a:graphic>
          <a:graphicData uri="http://schemas.openxmlformats.org/drawingml/2006/table">
            <a:tbl>
              <a:tblPr/>
              <a:tblGrid>
                <a:gridCol w="1512169"/>
                <a:gridCol w="2304256"/>
                <a:gridCol w="1944216"/>
                <a:gridCol w="2952329"/>
              </a:tblGrid>
              <a:tr h="50213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Mês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RECEITA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DESPESA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RESULTADO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Janeiro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3.017.599,31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1.460.025,78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1.557.573,53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Fevereiro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3.130.006,57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1.438.329,83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1.691.676,74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Março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2.696.536,60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1.506.202,14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1.190.334,46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Abril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2.273.298,73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1.597.555,45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675.743,28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Maio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1.880.525,47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1.601.638,62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278.886,85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Junho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1.988.522,53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1.575.588,33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412.934,20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Julho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2.075.021,36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1.552.170,15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522.851,21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Agosto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2.679.238,31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2.152.416,45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526.821,86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Setembro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2.021.044,72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934.397,85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1.086.646,87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Outubro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2.017.193,12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1.630.329,07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386.864,05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Novembro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1.948.110,22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1.844.018,56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104.091,66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Dezembro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     2.005.495,76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         3.938.314,66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9C0006"/>
                          </a:solidFill>
                          <a:latin typeface="Franklin Gothic Book"/>
                        </a:rPr>
                        <a:t>-         1.932.818,90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404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Totais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R$       27.732.592,70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Franklin Gothic Book"/>
                        </a:rPr>
                        <a:t> R$ 21.230.986,89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Franklin Gothic Book"/>
                        </a:rPr>
                        <a:t> R$    6.501.605,81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9D"/>
                    </a:solidFill>
                  </a:tcPr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-171450"/>
            <a:ext cx="7470775" cy="13684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</a:t>
            </a:r>
            <a:endParaRPr lang="pt-BR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o Explicativo 1 27"/>
          <p:cNvSpPr/>
          <p:nvPr/>
        </p:nvSpPr>
        <p:spPr>
          <a:xfrm>
            <a:off x="1475656" y="3501008"/>
            <a:ext cx="2232099" cy="504056"/>
          </a:xfrm>
          <a:prstGeom prst="borderCallout1">
            <a:avLst>
              <a:gd name="adj1" fmla="val 50654"/>
              <a:gd name="adj2" fmla="val 100448"/>
              <a:gd name="adj3" fmla="val -86113"/>
              <a:gd name="adj4" fmla="val 1252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 smtClean="0"/>
              <a:t>Treinamentos Colaboradores</a:t>
            </a:r>
            <a:endParaRPr lang="pt-BR" sz="1600" b="1" dirty="0"/>
          </a:p>
        </p:txBody>
      </p:sp>
      <p:sp>
        <p:nvSpPr>
          <p:cNvPr id="8" name="Texto Explicativo 1 7"/>
          <p:cNvSpPr/>
          <p:nvPr/>
        </p:nvSpPr>
        <p:spPr>
          <a:xfrm>
            <a:off x="1115616" y="5805264"/>
            <a:ext cx="2664147" cy="504056"/>
          </a:xfrm>
          <a:prstGeom prst="borderCallout1">
            <a:avLst>
              <a:gd name="adj1" fmla="val 50654"/>
              <a:gd name="adj2" fmla="val 100448"/>
              <a:gd name="adj3" fmla="val 50121"/>
              <a:gd name="adj4" fmla="val 1164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/>
              <a:t>13º salários e </a:t>
            </a:r>
            <a:r>
              <a:rPr lang="pt-BR" sz="1600" b="1" dirty="0" smtClean="0"/>
              <a:t>encargos</a:t>
            </a:r>
            <a:endParaRPr lang="pt-BR" sz="1600" b="1" dirty="0"/>
          </a:p>
        </p:txBody>
      </p:sp>
      <p:sp>
        <p:nvSpPr>
          <p:cNvPr id="9" name="Elipse 8"/>
          <p:cNvSpPr/>
          <p:nvPr/>
        </p:nvSpPr>
        <p:spPr>
          <a:xfrm>
            <a:off x="4283969" y="2564904"/>
            <a:ext cx="1872208" cy="93610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4212059" y="5877272"/>
            <a:ext cx="2016125" cy="36004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211960" y="4221088"/>
            <a:ext cx="2088232" cy="43204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251520" y="1124744"/>
            <a:ext cx="396044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defRPr/>
            </a:pPr>
            <a:r>
              <a:rPr lang="pt-BR" sz="1600" b="1" dirty="0" smtClean="0"/>
              <a:t>Investimentos:</a:t>
            </a:r>
          </a:p>
          <a:p>
            <a:pPr marL="342900" indent="-342900" algn="ctr">
              <a:defRPr/>
            </a:pPr>
            <a:r>
              <a:rPr lang="pt-BR" sz="1600" b="1" dirty="0" smtClean="0"/>
              <a:t>1) </a:t>
            </a:r>
            <a:r>
              <a:rPr lang="pt-BR" sz="1600" b="1" dirty="0" smtClean="0"/>
              <a:t>Computadores:  </a:t>
            </a:r>
            <a:r>
              <a:rPr lang="pt-BR" sz="1600" b="1" dirty="0" smtClean="0"/>
              <a:t>R$ </a:t>
            </a:r>
            <a:r>
              <a:rPr lang="pt-BR" sz="1600" b="1" dirty="0" smtClean="0"/>
              <a:t>303.900 (Ago)</a:t>
            </a:r>
            <a:endParaRPr lang="pt-BR" sz="1600" b="1" dirty="0" smtClean="0"/>
          </a:p>
          <a:p>
            <a:pPr marL="342900" indent="-342900" algn="ctr">
              <a:defRPr/>
            </a:pPr>
            <a:r>
              <a:rPr lang="pt-BR" sz="1600" b="1" dirty="0" smtClean="0"/>
              <a:t>2) </a:t>
            </a:r>
            <a:r>
              <a:rPr lang="pt-BR" sz="1600" b="1" dirty="0" smtClean="0"/>
              <a:t>Muro Canaã:  R$ 92.164,68 </a:t>
            </a:r>
            <a:r>
              <a:rPr lang="pt-BR" sz="1600" b="1" dirty="0" smtClean="0"/>
              <a:t>(Nov)</a:t>
            </a:r>
          </a:p>
          <a:p>
            <a:pPr algn="ctr">
              <a:defRPr/>
            </a:pPr>
            <a:r>
              <a:rPr lang="pt-BR" sz="1600" b="1" dirty="0" smtClean="0"/>
              <a:t>3) </a:t>
            </a:r>
            <a:r>
              <a:rPr lang="pt-BR" sz="1600" b="1" dirty="0" smtClean="0"/>
              <a:t>CREA Móvel: </a:t>
            </a:r>
            <a:r>
              <a:rPr lang="pt-BR" sz="1600" b="1" dirty="0" smtClean="0"/>
              <a:t>R$ </a:t>
            </a:r>
            <a:r>
              <a:rPr lang="pt-BR" sz="1600" b="1" dirty="0" smtClean="0"/>
              <a:t>370.000 (Dez)</a:t>
            </a:r>
          </a:p>
          <a:p>
            <a:pPr algn="ctr">
              <a:defRPr/>
            </a:pPr>
            <a:r>
              <a:rPr lang="pt-BR" sz="1600" b="1" dirty="0" smtClean="0"/>
              <a:t>4) </a:t>
            </a:r>
            <a:r>
              <a:rPr lang="pt-BR" sz="1600" b="1" dirty="0" err="1" smtClean="0"/>
              <a:t>Nobreaks</a:t>
            </a:r>
            <a:r>
              <a:rPr lang="pt-BR" sz="1600" b="1" dirty="0" smtClean="0"/>
              <a:t>: R$ 60.200,60 (Dez)</a:t>
            </a:r>
          </a:p>
          <a:p>
            <a:pPr algn="ctr">
              <a:defRPr/>
            </a:pPr>
            <a:r>
              <a:rPr lang="pt-BR" sz="1600" b="1" dirty="0" smtClean="0"/>
              <a:t>5) Equipamentos diversos: R$ 61.247,00</a:t>
            </a:r>
            <a:endParaRPr lang="pt-BR" sz="1600" b="1" dirty="0"/>
          </a:p>
        </p:txBody>
      </p:sp>
      <p:sp>
        <p:nvSpPr>
          <p:cNvPr id="14" name="Retângulo 13"/>
          <p:cNvSpPr/>
          <p:nvPr/>
        </p:nvSpPr>
        <p:spPr>
          <a:xfrm>
            <a:off x="1403648" y="4365104"/>
            <a:ext cx="2520280" cy="944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1600" b="1" dirty="0" smtClean="0"/>
              <a:t>Sentenças:</a:t>
            </a:r>
          </a:p>
          <a:p>
            <a:pPr marL="342900" indent="-342900" algn="ctr">
              <a:buAutoNum type="arabicParenR"/>
              <a:defRPr/>
            </a:pPr>
            <a:r>
              <a:rPr lang="pt-BR" sz="1600" b="1" dirty="0" smtClean="0"/>
              <a:t>R$ </a:t>
            </a:r>
            <a:r>
              <a:rPr lang="pt-BR" sz="1600" b="1" dirty="0" smtClean="0"/>
              <a:t>110.371,47 (Ago)</a:t>
            </a:r>
            <a:endParaRPr lang="pt-BR" sz="1600" b="1" dirty="0" smtClean="0"/>
          </a:p>
          <a:p>
            <a:pPr marL="342900" indent="-342900" algn="ctr">
              <a:buAutoNum type="arabicParenR"/>
              <a:defRPr/>
            </a:pPr>
            <a:r>
              <a:rPr lang="pt-BR" sz="1600" b="1" dirty="0" smtClean="0"/>
              <a:t>R$ </a:t>
            </a:r>
            <a:r>
              <a:rPr lang="pt-BR" sz="1600" b="1" dirty="0" smtClean="0"/>
              <a:t>137.275,22 (Out)</a:t>
            </a:r>
            <a:endParaRPr lang="pt-BR" sz="1600" b="1" dirty="0"/>
          </a:p>
        </p:txBody>
      </p:sp>
      <p:sp>
        <p:nvSpPr>
          <p:cNvPr id="15" name="Elipse 14"/>
          <p:cNvSpPr/>
          <p:nvPr/>
        </p:nvSpPr>
        <p:spPr>
          <a:xfrm>
            <a:off x="4211960" y="5013176"/>
            <a:ext cx="2088232" cy="43204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allAtOnce" animBg="1"/>
      <p:bldP spid="8" grpId="0" build="allAtOnce" animBg="1"/>
      <p:bldP spid="9" grpId="0" animBg="1"/>
      <p:bldP spid="11" grpId="0" animBg="1"/>
      <p:bldP spid="20" grpId="0" animBg="1"/>
      <p:bldP spid="25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-242888"/>
            <a:ext cx="7470775" cy="136842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x Despesa</a:t>
            </a:r>
            <a:endParaRPr lang="pt-BR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áfico 3"/>
          <p:cNvGraphicFramePr/>
          <p:nvPr/>
        </p:nvGraphicFramePr>
        <p:xfrm>
          <a:off x="1187624" y="836712"/>
          <a:ext cx="770485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áfico 9"/>
          <p:cNvGraphicFramePr/>
          <p:nvPr/>
        </p:nvGraphicFramePr>
        <p:xfrm>
          <a:off x="1187624" y="980728"/>
          <a:ext cx="770485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-242888"/>
            <a:ext cx="7470775" cy="136842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x Despesa</a:t>
            </a:r>
            <a:endParaRPr lang="pt-BR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4860032" y="2564904"/>
            <a:ext cx="792088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 smtClean="0"/>
              <a:t>3,9%</a:t>
            </a:r>
            <a:endParaRPr lang="pt-BR" sz="1200" b="1" dirty="0"/>
          </a:p>
        </p:txBody>
      </p:sp>
      <p:sp>
        <p:nvSpPr>
          <p:cNvPr id="7" name="Seta para a direita 6"/>
          <p:cNvSpPr/>
          <p:nvPr/>
        </p:nvSpPr>
        <p:spPr>
          <a:xfrm>
            <a:off x="6588224" y="2420888"/>
            <a:ext cx="792088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 smtClean="0"/>
              <a:t>22%</a:t>
            </a:r>
            <a:endParaRPr lang="pt-BR" sz="1200" b="1" dirty="0"/>
          </a:p>
        </p:txBody>
      </p:sp>
      <p:sp>
        <p:nvSpPr>
          <p:cNvPr id="9" name="Seta para a direita 8"/>
          <p:cNvSpPr/>
          <p:nvPr/>
        </p:nvSpPr>
        <p:spPr>
          <a:xfrm>
            <a:off x="3131840" y="3429000"/>
            <a:ext cx="792088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16,1%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4860032" y="3429000"/>
            <a:ext cx="792088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-8,1%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2" name="Seta para a direita 11"/>
          <p:cNvSpPr/>
          <p:nvPr/>
        </p:nvSpPr>
        <p:spPr>
          <a:xfrm>
            <a:off x="6588224" y="3429000"/>
            <a:ext cx="792088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12,3%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3" name="Seta para a direita 12"/>
          <p:cNvSpPr/>
          <p:nvPr/>
        </p:nvSpPr>
        <p:spPr>
          <a:xfrm>
            <a:off x="3131840" y="2717304"/>
            <a:ext cx="792088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b="1" dirty="0" smtClean="0"/>
              <a:t>0,8%</a:t>
            </a:r>
            <a:endParaRPr lang="pt-BR" sz="12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500063" y="-26988"/>
            <a:ext cx="8229600" cy="106680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sz="3600" smtClean="0">
                <a:solidFill>
                  <a:schemeClr val="tx2">
                    <a:satMod val="130000"/>
                  </a:schemeClr>
                </a:solidFill>
              </a:rPr>
              <a:t>Algumas Análises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1115616" y="1887538"/>
            <a:ext cx="7753747" cy="38449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sz="2200" dirty="0" smtClean="0"/>
              <a:t>A </a:t>
            </a:r>
            <a:r>
              <a:rPr lang="pt-BR" altLang="pt-BR" sz="2200" dirty="0" smtClean="0">
                <a:solidFill>
                  <a:srgbClr val="00B0F0"/>
                </a:solidFill>
              </a:rPr>
              <a:t>Receita</a:t>
            </a:r>
            <a:r>
              <a:rPr lang="pt-BR" altLang="pt-BR" sz="2200" dirty="0" smtClean="0"/>
              <a:t> arrecadada durante o exercício alcançou </a:t>
            </a:r>
            <a:r>
              <a:rPr lang="pt-BR" altLang="pt-BR" sz="2200" dirty="0" smtClean="0"/>
              <a:t>101% </a:t>
            </a:r>
            <a:r>
              <a:rPr lang="pt-BR" altLang="pt-BR" sz="2200" dirty="0" smtClean="0"/>
              <a:t>do total orçado para o ano de </a:t>
            </a:r>
            <a:r>
              <a:rPr lang="pt-BR" altLang="pt-BR" sz="2200" dirty="0" smtClean="0"/>
              <a:t>2021, </a:t>
            </a:r>
            <a:r>
              <a:rPr lang="pt-BR" altLang="pt-BR" sz="2200" dirty="0" smtClean="0"/>
              <a:t>pelo valor total representado de </a:t>
            </a:r>
            <a:r>
              <a:rPr lang="pt-BR" altLang="pt-BR" sz="2200" dirty="0" smtClean="0">
                <a:solidFill>
                  <a:srgbClr val="00B0F0"/>
                </a:solidFill>
              </a:rPr>
              <a:t>R$  </a:t>
            </a:r>
            <a:r>
              <a:rPr lang="pt-BR" altLang="pt-BR" sz="2200" dirty="0" smtClean="0">
                <a:solidFill>
                  <a:srgbClr val="00B0F0"/>
                </a:solidFill>
              </a:rPr>
              <a:t>27.732.592,70. </a:t>
            </a:r>
            <a:endParaRPr lang="pt-BR" altLang="pt-BR" sz="2200" dirty="0" smtClean="0">
              <a:solidFill>
                <a:srgbClr val="00B0F0"/>
              </a:solidFill>
            </a:endParaRPr>
          </a:p>
          <a:p>
            <a:pPr algn="just">
              <a:lnSpc>
                <a:spcPct val="90000"/>
              </a:lnSpc>
              <a:buFont typeface="Georgia" pitchFamily="18" charset="0"/>
              <a:buNone/>
            </a:pPr>
            <a:endParaRPr lang="pt-BR" altLang="pt-BR" sz="2200" dirty="0" smtClean="0"/>
          </a:p>
          <a:p>
            <a:pPr algn="just">
              <a:lnSpc>
                <a:spcPct val="90000"/>
              </a:lnSpc>
            </a:pPr>
            <a:r>
              <a:rPr lang="pt-BR" altLang="pt-BR" sz="2200" dirty="0" smtClean="0"/>
              <a:t>No exercício, a </a:t>
            </a:r>
            <a:r>
              <a:rPr lang="pt-BR" altLang="pt-BR" sz="2200" dirty="0" smtClean="0">
                <a:solidFill>
                  <a:srgbClr val="FF0000"/>
                </a:solidFill>
              </a:rPr>
              <a:t>Despesa</a:t>
            </a:r>
            <a:r>
              <a:rPr lang="pt-BR" altLang="pt-BR" sz="2200" dirty="0" smtClean="0"/>
              <a:t> </a:t>
            </a:r>
            <a:r>
              <a:rPr lang="pt-BR" altLang="pt-BR" sz="2200" dirty="0" smtClean="0"/>
              <a:t>empenhada </a:t>
            </a:r>
            <a:r>
              <a:rPr lang="pt-BR" altLang="pt-BR" sz="2200" dirty="0" smtClean="0"/>
              <a:t>atingiu </a:t>
            </a:r>
            <a:r>
              <a:rPr lang="pt-BR" altLang="pt-BR" sz="2200" dirty="0" smtClean="0"/>
              <a:t>78% </a:t>
            </a:r>
            <a:r>
              <a:rPr lang="pt-BR" altLang="pt-BR" sz="2200" dirty="0" smtClean="0"/>
              <a:t>do orçamento, pelo valor total representado de </a:t>
            </a:r>
            <a:r>
              <a:rPr lang="pt-BR" altLang="pt-BR" sz="2200" dirty="0" smtClean="0">
                <a:solidFill>
                  <a:srgbClr val="FF0000"/>
                </a:solidFill>
              </a:rPr>
              <a:t>R$ </a:t>
            </a:r>
            <a:r>
              <a:rPr lang="pt-BR" altLang="pt-BR" sz="2200" dirty="0" smtClean="0">
                <a:solidFill>
                  <a:srgbClr val="FF0000"/>
                </a:solidFill>
              </a:rPr>
              <a:t>21.376.300,06.</a:t>
            </a:r>
            <a:r>
              <a:rPr lang="pt-BR" altLang="pt-BR" sz="2200" dirty="0" smtClean="0"/>
              <a:t> </a:t>
            </a:r>
            <a:endParaRPr lang="pt-BR" altLang="pt-BR" sz="2200" u="sng" dirty="0" smtClean="0"/>
          </a:p>
          <a:p>
            <a:pPr algn="just">
              <a:lnSpc>
                <a:spcPct val="90000"/>
              </a:lnSpc>
              <a:buFont typeface="Georgia" pitchFamily="18" charset="0"/>
              <a:buNone/>
            </a:pPr>
            <a:endParaRPr lang="pt-BR" altLang="pt-BR" sz="2200" dirty="0" smtClean="0"/>
          </a:p>
          <a:p>
            <a:pPr algn="just">
              <a:lnSpc>
                <a:spcPct val="90000"/>
              </a:lnSpc>
              <a:buFont typeface="Georgia" pitchFamily="18" charset="0"/>
              <a:buNone/>
            </a:pPr>
            <a:endParaRPr lang="pt-BR" altLang="pt-BR" sz="2200" dirty="0" smtClean="0"/>
          </a:p>
          <a:p>
            <a:pPr algn="just">
              <a:lnSpc>
                <a:spcPct val="90000"/>
              </a:lnSpc>
            </a:pPr>
            <a:r>
              <a:rPr lang="pt-BR" altLang="pt-BR" sz="2200" dirty="0" smtClean="0"/>
              <a:t>O total de </a:t>
            </a:r>
            <a:r>
              <a:rPr lang="pt-BR" altLang="pt-BR" sz="2200" dirty="0" smtClean="0">
                <a:solidFill>
                  <a:srgbClr val="00B050"/>
                </a:solidFill>
              </a:rPr>
              <a:t>Investimentos</a:t>
            </a:r>
            <a:r>
              <a:rPr lang="pt-BR" altLang="pt-BR" sz="2200" dirty="0" smtClean="0"/>
              <a:t> realizados no ano de </a:t>
            </a:r>
            <a:r>
              <a:rPr lang="pt-BR" altLang="pt-BR" sz="2200" dirty="0" smtClean="0"/>
              <a:t>2021 </a:t>
            </a:r>
            <a:r>
              <a:rPr lang="pt-BR" altLang="pt-BR" sz="2200" dirty="0" smtClean="0"/>
              <a:t>foi da ordem de </a:t>
            </a:r>
            <a:r>
              <a:rPr lang="pt-BR" altLang="pt-BR" sz="2200" dirty="0" smtClean="0">
                <a:solidFill>
                  <a:srgbClr val="00B050"/>
                </a:solidFill>
              </a:rPr>
              <a:t>R$ </a:t>
            </a:r>
            <a:r>
              <a:rPr lang="pt-BR" altLang="pt-BR" sz="2200" dirty="0" smtClean="0">
                <a:solidFill>
                  <a:srgbClr val="00B050"/>
                </a:solidFill>
              </a:rPr>
              <a:t>1.198.370,76.</a:t>
            </a:r>
            <a:endParaRPr lang="pt-BR" altLang="pt-BR" sz="2200" dirty="0" smtClean="0">
              <a:solidFill>
                <a:srgbClr val="00B050"/>
              </a:solidFill>
            </a:endParaRPr>
          </a:p>
          <a:p>
            <a:pPr algn="just">
              <a:lnSpc>
                <a:spcPct val="90000"/>
              </a:lnSpc>
              <a:buNone/>
            </a:pPr>
            <a:r>
              <a:rPr lang="pt-BR" altLang="pt-BR" sz="2200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sz="3600" smtClean="0">
                <a:solidFill>
                  <a:schemeClr val="tx2">
                    <a:satMod val="130000"/>
                  </a:schemeClr>
                </a:solidFill>
              </a:rPr>
              <a:t>Algumas Análises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1043607" y="1428750"/>
            <a:ext cx="7743205" cy="5145088"/>
          </a:xfrm>
        </p:spPr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Anuidades atingiram R$ </a:t>
            </a:r>
            <a:r>
              <a:rPr lang="pt-BR" sz="2400" dirty="0" smtClean="0"/>
              <a:t>13.144.871,79, </a:t>
            </a:r>
            <a:r>
              <a:rPr lang="pt-BR" sz="2400" dirty="0" smtClean="0"/>
              <a:t>representando </a:t>
            </a:r>
            <a:r>
              <a:rPr lang="pt-BR" sz="2400" dirty="0" smtClean="0"/>
              <a:t>47% </a:t>
            </a:r>
            <a:r>
              <a:rPr lang="pt-BR" sz="2400" dirty="0" smtClean="0"/>
              <a:t>da receita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ART atingiram R$ </a:t>
            </a:r>
            <a:r>
              <a:rPr lang="pt-BR" sz="2400" dirty="0" smtClean="0"/>
              <a:t>9.372.430,38, </a:t>
            </a:r>
            <a:r>
              <a:rPr lang="pt-BR" sz="2400" dirty="0" smtClean="0"/>
              <a:t>representando </a:t>
            </a:r>
            <a:r>
              <a:rPr lang="pt-BR" sz="2400" dirty="0" smtClean="0"/>
              <a:t>34% </a:t>
            </a:r>
            <a:r>
              <a:rPr lang="pt-BR" sz="2400" dirty="0" smtClean="0"/>
              <a:t>do total arrecadado.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ART em números com quantitativo de </a:t>
            </a:r>
            <a:r>
              <a:rPr lang="pt-BR" sz="2400" cap="all" dirty="0" smtClean="0">
                <a:solidFill>
                  <a:srgbClr val="FF0000"/>
                </a:solidFill>
              </a:rPr>
              <a:t>xxx</a:t>
            </a:r>
            <a:r>
              <a:rPr lang="pt-BR" sz="2400" dirty="0" smtClean="0"/>
              <a:t> </a:t>
            </a:r>
            <a:r>
              <a:rPr lang="pt-BR" sz="2400" dirty="0" smtClean="0"/>
              <a:t>registros de responsabilidade técnica.</a:t>
            </a:r>
          </a:p>
          <a:p>
            <a:pPr marL="365760" indent="-283464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pt-BR" sz="24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365760" indent="-283464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pt-BR" sz="24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5522</TotalTime>
  <Words>538</Words>
  <Application>Microsoft Office PowerPoint</Application>
  <PresentationFormat>Apresentação na tela (4:3)</PresentationFormat>
  <Paragraphs>197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Solstício</vt:lpstr>
      <vt:lpstr>PRESTAÇÃO  DE  CONTAS  2021</vt:lpstr>
      <vt:lpstr>Receita Previsão x Arrecadação</vt:lpstr>
      <vt:lpstr>Despesa Fixação x Execução</vt:lpstr>
      <vt:lpstr>ORÇAMENTO</vt:lpstr>
      <vt:lpstr>ORÇAMENTO</vt:lpstr>
      <vt:lpstr>Receita x Despesa</vt:lpstr>
      <vt:lpstr>Receita x Despesa</vt:lpstr>
      <vt:lpstr>Algumas Análises</vt:lpstr>
      <vt:lpstr>Algumas Análises</vt:lpstr>
      <vt:lpstr>Algumas Análises</vt:lpstr>
      <vt:lpstr> Gerência Contábil CREA-PA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 E METAS 2010</dc:title>
  <dc:creator>Bruna Oliveira</dc:creator>
  <cp:lastModifiedBy>Bruna Chaves de Oliveira</cp:lastModifiedBy>
  <cp:revision>313</cp:revision>
  <cp:lastPrinted>2019-03-27T11:10:55Z</cp:lastPrinted>
  <dcterms:created xsi:type="dcterms:W3CDTF">2010-06-23T01:00:01Z</dcterms:created>
  <dcterms:modified xsi:type="dcterms:W3CDTF">2022-03-22T02:55:26Z</dcterms:modified>
</cp:coreProperties>
</file>